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83" r:id="rId4"/>
    <p:sldId id="263" r:id="rId5"/>
    <p:sldId id="264" r:id="rId6"/>
    <p:sldId id="265" r:id="rId7"/>
    <p:sldId id="266" r:id="rId8"/>
    <p:sldId id="276" r:id="rId9"/>
    <p:sldId id="278" r:id="rId10"/>
    <p:sldId id="268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52" y="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CC31361B-719B-4DC7-AE3B-FF43348A2DB9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3176" tIns="46588" rIns="93176" bIns="4658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D43E711D-602C-4072-9E2F-47A6E2D0C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296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57055" indent="-29117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6470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3058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9646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6234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2822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9410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5998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073F435E-9C42-4E47-BBA8-4285FC2F806B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57055" indent="-29117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6470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3058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9646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6234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2822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9410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5998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073F435E-9C42-4E47-BBA8-4285FC2F806B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57055" indent="-29117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6470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3058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9646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6234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2822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9410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5998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44BE9B7A-4ADC-4A89-9272-AB8F0171792D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57055" indent="-29117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6470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3058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9646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6234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2822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9410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5998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228F7A03-9297-40B1-BD43-1D77EF27A0C9}" type="slidenum">
              <a:rPr lang="en-US" sz="1200"/>
              <a:pPr/>
              <a:t>5</a:t>
            </a:fld>
            <a:endParaRPr 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57055" indent="-29117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6470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3058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9646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6234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2822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9410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5998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A6A4CDD3-BC71-4688-ABD5-5D669EF9D6AA}" type="slidenum">
              <a:rPr lang="en-US" sz="1200"/>
              <a:pPr/>
              <a:t>6</a:t>
            </a:fld>
            <a:endParaRPr lang="en-US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57055" indent="-29117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6470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3058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9646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6234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2822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9410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5998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E8BBD2E0-0B45-4A12-AE82-CF3873B60E6C}" type="slidenum">
              <a:rPr lang="en-US" sz="1200"/>
              <a:pPr/>
              <a:t>7</a:t>
            </a:fld>
            <a:endParaRPr lang="en-US" sz="12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6EF89-8C17-4027-8DAD-F95401BD08F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57055" indent="-29117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6470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3058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96460" indent="-23294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6234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02822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9410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959980" indent="-23294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98F1A146-E9D5-4477-8A1D-566A5F534F3F}" type="slidenum">
              <a:rPr lang="en-US" sz="1200"/>
              <a:pPr/>
              <a:t>10</a:t>
            </a:fld>
            <a:endParaRPr lang="en-US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2438399"/>
          </a:xfrm>
        </p:spPr>
        <p:txBody>
          <a:bodyPr/>
          <a:lstStyle/>
          <a:p>
            <a:r>
              <a:rPr lang="en-US" dirty="0" smtClean="0"/>
              <a:t>Member Alert and Notification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4267200"/>
            <a:ext cx="5715000" cy="1295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Michael Hyde</a:t>
            </a:r>
          </a:p>
          <a:p>
            <a:r>
              <a:rPr lang="en-US" dirty="0" smtClean="0"/>
              <a:t>Northern Neck Electric Cooperative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082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981200"/>
            <a:ext cx="4953000" cy="2743200"/>
          </a:xfrm>
          <a:ln cap="rnd">
            <a:solidFill>
              <a:schemeClr val="tx2"/>
            </a:solidFill>
            <a:prstDash val="sysDot"/>
            <a:miter lim="800000"/>
            <a:headEnd/>
            <a:tailEnd/>
          </a:ln>
        </p:spPr>
        <p:txBody>
          <a:bodyPr>
            <a:normAutofit fontScale="62500" lnSpcReduction="20000"/>
          </a:bodyPr>
          <a:lstStyle/>
          <a:p>
            <a:pPr marL="400050" indent="-400050" algn="l">
              <a:buFont typeface="Wingdings" pitchFamily="2" charset="2"/>
              <a:buChar char="v"/>
              <a:defRPr/>
            </a:pPr>
            <a:r>
              <a:rPr lang="en-US" sz="2400" dirty="0" smtClean="0"/>
              <a:t>Zero usage notification</a:t>
            </a:r>
          </a:p>
          <a:p>
            <a:pPr marL="400050" indent="-400050" algn="l">
              <a:buFont typeface="Wingdings" pitchFamily="2" charset="2"/>
              <a:buChar char="v"/>
              <a:defRPr/>
            </a:pPr>
            <a:r>
              <a:rPr lang="en-US" sz="2400" dirty="0" smtClean="0"/>
              <a:t>Add Text Capability</a:t>
            </a:r>
          </a:p>
          <a:p>
            <a:pPr marL="400050" indent="-400050" algn="l">
              <a:buFont typeface="Wingdings" pitchFamily="2" charset="2"/>
              <a:buChar char="v"/>
              <a:defRPr/>
            </a:pPr>
            <a:r>
              <a:rPr lang="en-US" sz="2400" dirty="0" smtClean="0"/>
              <a:t>App (iPhone, </a:t>
            </a:r>
            <a:r>
              <a:rPr lang="en-US" sz="2400" dirty="0" err="1" smtClean="0"/>
              <a:t>iPad</a:t>
            </a:r>
            <a:r>
              <a:rPr lang="en-US" sz="2400" dirty="0" smtClean="0"/>
              <a:t>, Droid)</a:t>
            </a:r>
          </a:p>
          <a:p>
            <a:pPr marL="400050" indent="-400050" algn="l">
              <a:buFont typeface="Wingdings" pitchFamily="2" charset="2"/>
              <a:buChar char="v"/>
              <a:defRPr/>
            </a:pPr>
            <a:r>
              <a:rPr lang="en-US" sz="2400" dirty="0" smtClean="0"/>
              <a:t>Comparative </a:t>
            </a:r>
            <a:r>
              <a:rPr lang="en-US" sz="2400" dirty="0"/>
              <a:t>Usage</a:t>
            </a:r>
          </a:p>
          <a:p>
            <a:pPr marL="400050" indent="-400050" algn="l" eaLnBrk="1" hangingPunct="1">
              <a:buFont typeface="Wingdings" pitchFamily="2" charset="2"/>
              <a:buChar char="v"/>
              <a:defRPr/>
            </a:pPr>
            <a:r>
              <a:rPr lang="en-US" sz="2400" dirty="0" smtClean="0"/>
              <a:t>Demand Response</a:t>
            </a:r>
          </a:p>
          <a:p>
            <a:pPr marL="400050" indent="-400050" algn="l" eaLnBrk="1" hangingPunct="1">
              <a:buFont typeface="Wingdings" pitchFamily="2" charset="2"/>
              <a:buChar char="v"/>
              <a:defRPr/>
            </a:pPr>
            <a:r>
              <a:rPr lang="en-US" sz="2400" dirty="0" smtClean="0"/>
              <a:t>Beat-the-Peak</a:t>
            </a:r>
          </a:p>
          <a:p>
            <a:pPr marL="400050" indent="-400050" algn="l" eaLnBrk="1" hangingPunct="1">
              <a:buFont typeface="Wingdings" pitchFamily="2" charset="2"/>
              <a:buChar char="v"/>
              <a:defRPr/>
            </a:pPr>
            <a:r>
              <a:rPr lang="en-US" sz="2400" dirty="0" smtClean="0"/>
              <a:t>Smart Home</a:t>
            </a:r>
          </a:p>
          <a:p>
            <a:pPr marL="400050" indent="-400050" algn="l" eaLnBrk="1" hangingPunct="1">
              <a:buFont typeface="Wingdings" pitchFamily="2" charset="2"/>
              <a:buChar char="v"/>
              <a:defRPr/>
            </a:pPr>
            <a:r>
              <a:rPr lang="en-US" sz="2400" dirty="0" smtClean="0"/>
              <a:t>Trend Analysis</a:t>
            </a:r>
          </a:p>
          <a:p>
            <a:pPr marL="400050" indent="-400050" algn="l" eaLnBrk="1" hangingPunct="1">
              <a:buFont typeface="Wingdings" pitchFamily="2" charset="2"/>
              <a:buChar char="v"/>
              <a:defRPr/>
            </a:pPr>
            <a:r>
              <a:rPr lang="en-US" sz="2400" dirty="0" err="1" smtClean="0"/>
              <a:t>MultiSpeak</a:t>
            </a:r>
            <a:endParaRPr lang="en-US" sz="2400" dirty="0" smtClean="0"/>
          </a:p>
          <a:p>
            <a:pPr marL="400050" indent="-400050" algn="l" eaLnBrk="1" hangingPunct="1">
              <a:buFont typeface="Wingdings" pitchFamily="2" charset="2"/>
              <a:buChar char="v"/>
              <a:defRPr/>
            </a:pPr>
            <a:r>
              <a:rPr lang="en-US" sz="2400" dirty="0" smtClean="0"/>
              <a:t>Ability to set markers Usage comments by members)</a:t>
            </a:r>
          </a:p>
          <a:p>
            <a:pPr marL="400050" indent="-400050" algn="l" eaLnBrk="1" hangingPunct="1">
              <a:buFont typeface="Wingdings" pitchFamily="2" charset="2"/>
              <a:buChar char="v"/>
              <a:defRPr/>
            </a:pPr>
            <a:r>
              <a:rPr lang="en-US" sz="2400" dirty="0" smtClean="0"/>
              <a:t>Expand Comparison (2 years)</a:t>
            </a:r>
          </a:p>
          <a:p>
            <a:pPr marL="400050" indent="-400050" algn="l" eaLnBrk="1" hangingPunct="1">
              <a:buFont typeface="Wingdings" pitchFamily="2" charset="2"/>
              <a:buChar char="v"/>
              <a:defRPr/>
            </a:pPr>
            <a:endParaRPr lang="en-US" sz="2400" dirty="0" smtClean="0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544888" y="64198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endParaRPr lang="en-US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4589" y="2286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What's in the Future?</a:t>
            </a:r>
          </a:p>
        </p:txBody>
      </p:sp>
      <p:pic>
        <p:nvPicPr>
          <p:cNvPr id="21509" name="Picture 8" descr="MMj0356778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438400"/>
            <a:ext cx="2759075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310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90800"/>
            <a:ext cx="8153400" cy="3398837"/>
          </a:xfrm>
          <a:ln cap="rnd">
            <a:solidFill>
              <a:schemeClr val="tx2"/>
            </a:solidFill>
            <a:prstDash val="sysDot"/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marL="342900" indent="-342900" eaLnBrk="1" hangingPunct="1">
              <a:defRPr/>
            </a:pPr>
            <a:r>
              <a:rPr lang="en-US" sz="2200" u="sng" dirty="0" smtClean="0"/>
              <a:t>2007</a:t>
            </a:r>
          </a:p>
          <a:p>
            <a:pPr marL="342900" indent="-342900" eaLnBrk="1" hangingPunct="1">
              <a:buFont typeface="Wingdings" pitchFamily="2" charset="2"/>
              <a:buChar char="v"/>
              <a:defRPr/>
            </a:pPr>
            <a:r>
              <a:rPr lang="en-US" sz="2200" dirty="0" smtClean="0"/>
              <a:t>Discussion with friend </a:t>
            </a:r>
            <a:r>
              <a:rPr lang="en-US" sz="2200" dirty="0" smtClean="0"/>
              <a:t>regarding daily </a:t>
            </a:r>
            <a:r>
              <a:rPr lang="en-US" sz="2200" dirty="0" smtClean="0"/>
              <a:t>usages</a:t>
            </a:r>
            <a:endParaRPr lang="en-US" sz="2200" dirty="0" smtClean="0"/>
          </a:p>
          <a:p>
            <a:pPr marL="342900" indent="-342900" eaLnBrk="1" hangingPunct="1">
              <a:buFont typeface="Wingdings" pitchFamily="2" charset="2"/>
              <a:buChar char="v"/>
              <a:defRPr/>
            </a:pPr>
            <a:r>
              <a:rPr lang="en-US" sz="2200" dirty="0" smtClean="0"/>
              <a:t>His “Self read” </a:t>
            </a:r>
            <a:r>
              <a:rPr lang="en-US" sz="2200" dirty="0" smtClean="0"/>
              <a:t>readings </a:t>
            </a:r>
            <a:r>
              <a:rPr lang="en-US" sz="2200" dirty="0" smtClean="0"/>
              <a:t>were entered </a:t>
            </a:r>
            <a:r>
              <a:rPr lang="en-US" sz="2200" dirty="0" smtClean="0"/>
              <a:t>into Excel</a:t>
            </a:r>
          </a:p>
          <a:p>
            <a:pPr marL="342900" indent="-342900" eaLnBrk="1" hangingPunct="1">
              <a:buFont typeface="Wingdings" pitchFamily="2" charset="2"/>
              <a:buChar char="v"/>
              <a:defRPr/>
            </a:pPr>
            <a:endParaRPr lang="en-US" sz="2200" dirty="0" smtClean="0"/>
          </a:p>
          <a:p>
            <a:pPr marL="342900" indent="-342900" eaLnBrk="1" hangingPunct="1">
              <a:buFont typeface="Wingdings" pitchFamily="2" charset="2"/>
              <a:buChar char="v"/>
              <a:defRPr/>
            </a:pPr>
            <a:r>
              <a:rPr lang="en-US" sz="2200" dirty="0" smtClean="0"/>
              <a:t>What </a:t>
            </a:r>
            <a:r>
              <a:rPr lang="en-US" sz="2200" dirty="0" smtClean="0"/>
              <a:t>if</a:t>
            </a:r>
            <a:r>
              <a:rPr lang="en-US" sz="2200" dirty="0" smtClean="0"/>
              <a:t>?</a:t>
            </a:r>
          </a:p>
          <a:p>
            <a:pPr marL="342900" indent="-342900" eaLnBrk="1" hangingPunct="1">
              <a:buFont typeface="Wingdings" pitchFamily="2" charset="2"/>
              <a:buChar char="v"/>
              <a:defRPr/>
            </a:pPr>
            <a:r>
              <a:rPr lang="en-US" sz="2200" dirty="0" smtClean="0"/>
              <a:t>What if I could send the daily usage everyday via email?</a:t>
            </a:r>
            <a:endParaRPr lang="en-US" sz="2200" dirty="0" smtClean="0"/>
          </a:p>
          <a:p>
            <a:pPr eaLnBrk="1" hangingPunct="1">
              <a:defRPr/>
            </a:pPr>
            <a:endParaRPr lang="en-US" sz="2200" dirty="0"/>
          </a:p>
          <a:p>
            <a:pPr marL="342900" indent="-342900" eaLnBrk="1" hangingPunct="1">
              <a:buFont typeface="Wingdings" pitchFamily="2" charset="2"/>
              <a:buChar char="v"/>
              <a:defRPr/>
            </a:pPr>
            <a:r>
              <a:rPr lang="en-US" sz="2200" dirty="0" smtClean="0"/>
              <a:t>Initially friends and employees</a:t>
            </a:r>
          </a:p>
          <a:p>
            <a:pPr marL="342900" indent="-342900" eaLnBrk="1" hangingPunct="1">
              <a:buFont typeface="Wingdings" pitchFamily="2" charset="2"/>
              <a:buChar char="v"/>
              <a:defRPr/>
            </a:pPr>
            <a:r>
              <a:rPr lang="en-US" sz="2200" dirty="0" smtClean="0"/>
              <a:t>Then the Board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544888" y="64198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369661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Daily Usage </a:t>
            </a:r>
            <a:r>
              <a:rPr lang="en-US" dirty="0" err="1" smtClean="0"/>
              <a:t>eMail</a:t>
            </a:r>
            <a:r>
              <a:rPr lang="en-US" dirty="0" smtClean="0"/>
              <a:t> Notifications</a:t>
            </a:r>
            <a:br>
              <a:rPr lang="en-US" dirty="0" smtClean="0"/>
            </a:br>
            <a:r>
              <a:rPr lang="en-US" dirty="0" smtClean="0"/>
              <a:t>History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50879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600200"/>
            <a:ext cx="6172200" cy="3398837"/>
          </a:xfrm>
          <a:ln cap="rnd">
            <a:solidFill>
              <a:schemeClr val="tx2"/>
            </a:solidFill>
            <a:prstDash val="sysDot"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42900" indent="-342900" eaLnBrk="1" hangingPunct="1">
              <a:defRPr/>
            </a:pPr>
            <a:r>
              <a:rPr lang="en-US" sz="2200" u="sng" dirty="0" smtClean="0"/>
              <a:t>August 2007</a:t>
            </a:r>
          </a:p>
          <a:p>
            <a:pPr marL="342900" indent="-342900" eaLnBrk="1" hangingPunct="1">
              <a:buFont typeface="Wingdings" pitchFamily="2" charset="2"/>
              <a:buChar char="v"/>
              <a:defRPr/>
            </a:pPr>
            <a:r>
              <a:rPr lang="en-US" sz="2200" dirty="0" smtClean="0"/>
              <a:t>Very Basic information</a:t>
            </a: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en-US" sz="2000" dirty="0" smtClean="0"/>
              <a:t>Provided reading</a:t>
            </a: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en-US" sz="2000" dirty="0" smtClean="0"/>
              <a:t>Calculated usage</a:t>
            </a:r>
          </a:p>
          <a:p>
            <a:pPr marL="342900" indent="-342900" eaLnBrk="1" hangingPunct="1">
              <a:buFont typeface="Wingdings" pitchFamily="2" charset="2"/>
              <a:buChar char="v"/>
              <a:defRPr/>
            </a:pPr>
            <a:r>
              <a:rPr lang="en-US" sz="2200" dirty="0" smtClean="0"/>
              <a:t>Sent to:</a:t>
            </a:r>
          </a:p>
          <a:p>
            <a:pPr lvl="1" eaLnBrk="1" hangingPunct="1">
              <a:buFont typeface="Times" pitchFamily="18" charset="0"/>
              <a:buNone/>
              <a:defRPr/>
            </a:pPr>
            <a:r>
              <a:rPr lang="en-US" sz="2600" dirty="0" smtClean="0"/>
              <a:t>  All </a:t>
            </a:r>
            <a:r>
              <a:rPr lang="en-US" sz="2000" i="1" dirty="0" smtClean="0"/>
              <a:t>Employees</a:t>
            </a:r>
          </a:p>
          <a:p>
            <a:pPr lvl="1" eaLnBrk="1" hangingPunct="1">
              <a:buFont typeface="Times" pitchFamily="18" charset="0"/>
              <a:buNone/>
              <a:defRPr/>
            </a:pPr>
            <a:r>
              <a:rPr lang="en-US" sz="2000" i="1" dirty="0" smtClean="0"/>
              <a:t>  Board Members</a:t>
            </a:r>
          </a:p>
          <a:p>
            <a:pPr lvl="1" eaLnBrk="1" hangingPunct="1">
              <a:buFont typeface="Times" pitchFamily="18" charset="0"/>
              <a:buNone/>
              <a:defRPr/>
            </a:pPr>
            <a:r>
              <a:rPr lang="en-US" sz="2000" i="1" dirty="0" smtClean="0"/>
              <a:t>Opened up to 250 Members</a:t>
            </a:r>
            <a:endParaRPr lang="en-US" sz="2000" i="1" dirty="0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544888" y="64198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369661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Daily Usage </a:t>
            </a:r>
            <a:r>
              <a:rPr lang="en-US" dirty="0" err="1" smtClean="0"/>
              <a:t>eMail</a:t>
            </a:r>
            <a:r>
              <a:rPr lang="en-US" dirty="0" smtClean="0"/>
              <a:t> Notifications</a:t>
            </a:r>
            <a:br>
              <a:rPr lang="en-US" dirty="0" smtClean="0"/>
            </a:br>
            <a:r>
              <a:rPr lang="en-US" sz="3200" dirty="0" smtClean="0"/>
              <a:t>Pilot</a:t>
            </a:r>
          </a:p>
        </p:txBody>
      </p:sp>
    </p:spTree>
    <p:extLst>
      <p:ext uri="{BB962C8B-B14F-4D97-AF65-F5344CB8AC3E}">
        <p14:creationId xmlns:p14="http://schemas.microsoft.com/office/powerpoint/2010/main" val="346644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981200"/>
            <a:ext cx="7162800" cy="4038600"/>
          </a:xfrm>
          <a:ln cap="rnd">
            <a:solidFill>
              <a:schemeClr val="tx2"/>
            </a:solidFill>
            <a:prstDash val="sysDot"/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pPr marL="514350"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In addition to calculated usage:</a:t>
            </a:r>
          </a:p>
          <a:p>
            <a:pPr marL="685800" lvl="1" indent="-171450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endParaRPr lang="en-US" sz="2000" dirty="0" smtClean="0"/>
          </a:p>
          <a:p>
            <a:pPr marL="685800" lvl="1" indent="-171450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000" dirty="0" smtClean="0"/>
              <a:t>Dollar value</a:t>
            </a:r>
          </a:p>
          <a:p>
            <a:pPr marL="685800" lvl="1" indent="-171450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endParaRPr lang="en-US" sz="2000" dirty="0" smtClean="0"/>
          </a:p>
          <a:p>
            <a:pPr marL="685800" lvl="1" indent="-171450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000" dirty="0" smtClean="0"/>
              <a:t>Hi/low </a:t>
            </a:r>
            <a:r>
              <a:rPr lang="en-US" sz="2000" dirty="0" smtClean="0"/>
              <a:t>temp (Pulled using web-services)</a:t>
            </a:r>
            <a:endParaRPr lang="en-US" sz="2000" dirty="0" smtClean="0"/>
          </a:p>
          <a:p>
            <a:pPr marL="685800" lvl="1" indent="-171450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endParaRPr lang="en-US" sz="2000" dirty="0" smtClean="0"/>
          </a:p>
          <a:p>
            <a:pPr marL="685800" lvl="1" indent="-171450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000" dirty="0" smtClean="0"/>
              <a:t>Energy </a:t>
            </a:r>
            <a:r>
              <a:rPr lang="en-US" sz="2000" dirty="0" smtClean="0"/>
              <a:t>Tip (Random energy tip of the day)</a:t>
            </a:r>
            <a:endParaRPr lang="en-US" sz="2000" dirty="0" smtClean="0"/>
          </a:p>
          <a:p>
            <a:pPr marL="685800" lvl="1" indent="-171450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endParaRPr lang="en-US" sz="2000" dirty="0" smtClean="0"/>
          </a:p>
          <a:p>
            <a:pPr marL="685800" lvl="1" indent="-171450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000" dirty="0" smtClean="0"/>
              <a:t>News items</a:t>
            </a:r>
          </a:p>
          <a:p>
            <a:pPr marL="514350" lvl="1" eaLnBrk="1" hangingPunct="1">
              <a:lnSpc>
                <a:spcPct val="90000"/>
              </a:lnSpc>
              <a:defRPr/>
            </a:pPr>
            <a:endParaRPr lang="en-US" sz="2000" dirty="0"/>
          </a:p>
          <a:p>
            <a:pPr marL="514350"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marL="514350"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Uses:</a:t>
            </a:r>
          </a:p>
          <a:p>
            <a:pPr marL="514350" lvl="1" eaLnBrk="1" hangingPunct="1">
              <a:lnSpc>
                <a:spcPct val="90000"/>
              </a:lnSpc>
              <a:defRPr/>
            </a:pPr>
            <a:endParaRPr lang="en-US" sz="2000" dirty="0"/>
          </a:p>
          <a:p>
            <a:pPr marL="514350"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Energy Conservation</a:t>
            </a:r>
          </a:p>
          <a:p>
            <a:pPr marL="514350"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marL="514350"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Outage monitoring of seasonal  Members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544888" y="64198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Daily Usage </a:t>
            </a:r>
            <a:r>
              <a:rPr lang="en-US" dirty="0" err="1" smtClean="0"/>
              <a:t>eMail</a:t>
            </a:r>
            <a:r>
              <a:rPr lang="en-US" dirty="0" smtClean="0"/>
              <a:t> Notifications</a:t>
            </a:r>
            <a:br>
              <a:rPr lang="en-US" dirty="0" smtClean="0"/>
            </a:br>
            <a:r>
              <a:rPr lang="en-US" sz="3200" dirty="0" smtClean="0"/>
              <a:t>Modifications</a:t>
            </a:r>
          </a:p>
        </p:txBody>
      </p:sp>
    </p:spTree>
    <p:extLst>
      <p:ext uri="{BB962C8B-B14F-4D97-AF65-F5344CB8AC3E}">
        <p14:creationId xmlns:p14="http://schemas.microsoft.com/office/powerpoint/2010/main" val="265958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2286000"/>
            <a:ext cx="5562600" cy="2895600"/>
          </a:xfrm>
          <a:ln cap="rnd">
            <a:solidFill>
              <a:schemeClr val="tx2"/>
            </a:solidFill>
            <a:prstDash val="sysDot"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42900" indent="-342900" eaLnBrk="1" hangingPunct="1">
              <a:buFont typeface="Wingdings" pitchFamily="2" charset="2"/>
              <a:buChar char="v"/>
              <a:defRPr/>
            </a:pPr>
            <a:r>
              <a:rPr lang="en-US" sz="2200" dirty="0" smtClean="0"/>
              <a:t>Graph of:</a:t>
            </a:r>
          </a:p>
          <a:p>
            <a:pPr marL="342900" indent="-342900" eaLnBrk="1" hangingPunct="1">
              <a:buFont typeface="Wingdings" pitchFamily="2" charset="2"/>
              <a:buChar char="v"/>
              <a:defRPr/>
            </a:pPr>
            <a:r>
              <a:rPr lang="en-US" sz="2200" dirty="0" smtClean="0"/>
              <a:t>30 days prior usage</a:t>
            </a:r>
          </a:p>
          <a:p>
            <a:pPr marL="342900" indent="-342900" eaLnBrk="1" hangingPunct="1">
              <a:buFont typeface="Wingdings" pitchFamily="2" charset="2"/>
              <a:buChar char="v"/>
              <a:defRPr/>
            </a:pPr>
            <a:r>
              <a:rPr lang="en-US" sz="2200" dirty="0" smtClean="0"/>
              <a:t>Hourly Usage</a:t>
            </a:r>
          </a:p>
          <a:p>
            <a:pPr eaLnBrk="1" hangingPunct="1">
              <a:defRPr/>
            </a:pPr>
            <a:r>
              <a:rPr lang="en-US" sz="2200" dirty="0" smtClean="0"/>
              <a:t>Graphical attachment</a:t>
            </a:r>
          </a:p>
          <a:p>
            <a:pPr marL="342900" indent="-342900" eaLnBrk="1" hangingPunct="1">
              <a:defRPr/>
            </a:pPr>
            <a:endParaRPr lang="en-US" sz="2200" dirty="0" smtClean="0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544888" y="64198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381000"/>
            <a:ext cx="80772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Hourly &amp; Weekly Notifications</a:t>
            </a:r>
          </a:p>
        </p:txBody>
      </p:sp>
    </p:spTree>
    <p:extLst>
      <p:ext uri="{BB962C8B-B14F-4D97-AF65-F5344CB8AC3E}">
        <p14:creationId xmlns:p14="http://schemas.microsoft.com/office/powerpoint/2010/main" val="318265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905000"/>
            <a:ext cx="3200400" cy="1295400"/>
          </a:xfrm>
          <a:ln cap="rnd">
            <a:solidFill>
              <a:schemeClr val="tx2"/>
            </a:solidFill>
            <a:prstDash val="sysDot"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42900" indent="-342900" eaLnBrk="1" hangingPunct="1">
              <a:buFont typeface="Wingdings" pitchFamily="2" charset="2"/>
              <a:buChar char="v"/>
              <a:defRPr/>
            </a:pPr>
            <a:r>
              <a:rPr lang="en-US" sz="2200" dirty="0" smtClean="0"/>
              <a:t>Hour-by-hour usage</a:t>
            </a:r>
          </a:p>
          <a:p>
            <a:pPr marL="342900" indent="-342900" eaLnBrk="1" hangingPunct="1">
              <a:buFont typeface="Wingdings" pitchFamily="2" charset="2"/>
              <a:buChar char="v"/>
              <a:defRPr/>
            </a:pPr>
            <a:r>
              <a:rPr lang="en-US" sz="2200" dirty="0" smtClean="0"/>
              <a:t>Pulled from TWACS</a:t>
            </a:r>
          </a:p>
          <a:p>
            <a:pPr marL="342900" indent="-342900" eaLnBrk="1" hangingPunct="1">
              <a:buFont typeface="Wingdings" pitchFamily="2" charset="2"/>
              <a:buChar char="v"/>
              <a:defRPr/>
            </a:pPr>
            <a:r>
              <a:rPr lang="en-US" sz="2200" dirty="0" smtClean="0"/>
              <a:t>Energy Tip</a:t>
            </a:r>
          </a:p>
          <a:p>
            <a:pPr eaLnBrk="1" hangingPunct="1">
              <a:defRPr/>
            </a:pPr>
            <a:endParaRPr lang="en-US" sz="2200" dirty="0" smtClean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544888" y="64198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76275" y="3810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Hourly Usage </a:t>
            </a:r>
            <a:r>
              <a:rPr lang="en-US" dirty="0" err="1" smtClean="0"/>
              <a:t>eMail</a:t>
            </a:r>
            <a:r>
              <a:rPr lang="en-US" dirty="0" smtClean="0"/>
              <a:t> Notifications</a:t>
            </a:r>
          </a:p>
        </p:txBody>
      </p:sp>
    </p:spTree>
    <p:extLst>
      <p:ext uri="{BB962C8B-B14F-4D97-AF65-F5344CB8AC3E}">
        <p14:creationId xmlns:p14="http://schemas.microsoft.com/office/powerpoint/2010/main" val="405858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1905000"/>
            <a:ext cx="2514600" cy="4191000"/>
          </a:xfrm>
          <a:ln cap="rnd">
            <a:solidFill>
              <a:schemeClr val="tx2"/>
            </a:solidFill>
            <a:prstDash val="sysDot"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42900" indent="-342900" algn="l" eaLnBrk="1" hangingPunct="1">
              <a:buFont typeface="Arial" pitchFamily="34" charset="0"/>
              <a:buChar char="•"/>
              <a:defRPr/>
            </a:pPr>
            <a:r>
              <a:rPr lang="en-US" sz="2400" dirty="0" err="1" smtClean="0"/>
              <a:t>eMail</a:t>
            </a:r>
            <a:r>
              <a:rPr lang="en-US" sz="2400" dirty="0" smtClean="0"/>
              <a:t> sent to member if their daily usage exceeds their set threshold.</a:t>
            </a:r>
          </a:p>
          <a:p>
            <a:pPr eaLnBrk="1" hangingPunct="1">
              <a:defRPr/>
            </a:pPr>
            <a:endParaRPr lang="en-US" sz="2400" dirty="0" smtClean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544888" y="64198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21771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High Usage </a:t>
            </a:r>
            <a:r>
              <a:rPr lang="en-US" dirty="0" err="1" smtClean="0"/>
              <a:t>eMail</a:t>
            </a:r>
            <a:r>
              <a:rPr lang="en-US" dirty="0" smtClean="0"/>
              <a:t> Notifications</a:t>
            </a:r>
          </a:p>
        </p:txBody>
      </p:sp>
    </p:spTree>
    <p:extLst>
      <p:ext uri="{BB962C8B-B14F-4D97-AF65-F5344CB8AC3E}">
        <p14:creationId xmlns:p14="http://schemas.microsoft.com/office/powerpoint/2010/main" val="59194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Member Outage Notification </a:t>
            </a:r>
            <a:br>
              <a:rPr lang="en-US" dirty="0" smtClean="0"/>
            </a:br>
            <a:r>
              <a:rPr lang="en-US" sz="3600" dirty="0" smtClean="0"/>
              <a:t>Phase 2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Create scheduled job to ping subscribed members</a:t>
            </a:r>
          </a:p>
          <a:p>
            <a:pPr lvl="2"/>
            <a:r>
              <a:rPr lang="en-US" dirty="0" smtClean="0"/>
              <a:t>How often?</a:t>
            </a:r>
          </a:p>
          <a:p>
            <a:pPr lvl="2"/>
            <a:r>
              <a:rPr lang="en-US" dirty="0" smtClean="0"/>
              <a:t>Where to store the results?</a:t>
            </a:r>
          </a:p>
          <a:p>
            <a:pPr lvl="2"/>
            <a:r>
              <a:rPr lang="en-US" dirty="0" smtClean="0"/>
              <a:t>Scheduled job or Run-as-service?</a:t>
            </a:r>
          </a:p>
          <a:p>
            <a:pPr lvl="2"/>
            <a:r>
              <a:rPr lang="en-US" dirty="0" smtClean="0"/>
              <a:t>Have to check sub-status</a:t>
            </a:r>
          </a:p>
          <a:p>
            <a:pPr lvl="2"/>
            <a:r>
              <a:rPr lang="en-US" dirty="0" smtClean="0"/>
              <a:t>Suspend during “Major Storm?”</a:t>
            </a:r>
          </a:p>
          <a:p>
            <a:pPr lvl="1"/>
            <a:r>
              <a:rPr lang="en-US" dirty="0" smtClean="0"/>
              <a:t>Parameters to create an outage ticket?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410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MANS Participation</a:t>
            </a:r>
            <a:endParaRPr lang="en-US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04800" y="1676400"/>
            <a:ext cx="81534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75000"/>
              </a:lnSpc>
              <a:buNone/>
              <a:defRPr/>
            </a:pPr>
            <a:r>
              <a:rPr lang="en-US" sz="3600" i="1" dirty="0" smtClean="0"/>
              <a:t>“If you cannot measure it, </a:t>
            </a:r>
          </a:p>
          <a:p>
            <a:pPr marL="0" indent="0" algn="ctr">
              <a:lnSpc>
                <a:spcPct val="75000"/>
              </a:lnSpc>
              <a:buNone/>
              <a:defRPr/>
            </a:pPr>
            <a:r>
              <a:rPr lang="en-US" sz="3600" i="1" dirty="0" smtClean="0"/>
              <a:t>you cannot improve it.”</a:t>
            </a:r>
          </a:p>
          <a:p>
            <a:pPr marL="0" indent="0" algn="ctr">
              <a:lnSpc>
                <a:spcPct val="75000"/>
              </a:lnSpc>
              <a:buNone/>
              <a:defRPr/>
            </a:pPr>
            <a:r>
              <a:rPr lang="en-US" sz="2400" i="1" dirty="0" smtClean="0"/>
              <a:t>-- Lord Kelvin </a:t>
            </a:r>
            <a:endParaRPr lang="en-US" sz="24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226" y="3429000"/>
            <a:ext cx="5298526" cy="293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135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274</Words>
  <Application>Microsoft Office PowerPoint</Application>
  <PresentationFormat>On-screen Show (4:3)</PresentationFormat>
  <Paragraphs>83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Member Alert and Notification System</vt:lpstr>
      <vt:lpstr>Daily Usage eMail Notifications History</vt:lpstr>
      <vt:lpstr>Daily Usage eMail Notifications Pilot</vt:lpstr>
      <vt:lpstr>Daily Usage eMail Notifications Modifications</vt:lpstr>
      <vt:lpstr>Hourly &amp; Weekly Notifications</vt:lpstr>
      <vt:lpstr>Hourly Usage eMail Notifications</vt:lpstr>
      <vt:lpstr>High Usage eMail Notifications</vt:lpstr>
      <vt:lpstr>Member Outage Notification  Phase 2</vt:lpstr>
      <vt:lpstr>MANS Participation</vt:lpstr>
      <vt:lpstr>What's in the Future?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Hyde</dc:creator>
  <cp:lastModifiedBy>Mike Hyde</cp:lastModifiedBy>
  <cp:revision>37</cp:revision>
  <cp:lastPrinted>2012-07-16T13:06:36Z</cp:lastPrinted>
  <dcterms:created xsi:type="dcterms:W3CDTF">2006-08-16T00:00:00Z</dcterms:created>
  <dcterms:modified xsi:type="dcterms:W3CDTF">2012-10-11T14:17:04Z</dcterms:modified>
</cp:coreProperties>
</file>